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75" r:id="rId6"/>
    <p:sldId id="259" r:id="rId7"/>
    <p:sldId id="276" r:id="rId8"/>
    <p:sldId id="261" r:id="rId9"/>
    <p:sldId id="260" r:id="rId10"/>
    <p:sldId id="262" r:id="rId11"/>
    <p:sldId id="265" r:id="rId12"/>
    <p:sldId id="266" r:id="rId13"/>
    <p:sldId id="267" r:id="rId14"/>
    <p:sldId id="268" r:id="rId15"/>
    <p:sldId id="280" r:id="rId16"/>
    <p:sldId id="270" r:id="rId17"/>
    <p:sldId id="271" r:id="rId18"/>
    <p:sldId id="281" r:id="rId19"/>
    <p:sldId id="273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7030A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7030A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7030A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7030A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7030A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7030A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7030A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7030A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7030A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66"/>
    <a:srgbClr val="FFFF99"/>
    <a:srgbClr val="99FF99"/>
    <a:srgbClr val="009900"/>
    <a:srgbClr val="99FF33"/>
    <a:srgbClr val="99CC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3" autoAdjust="0"/>
    <p:restoredTop sz="92990" autoAdjust="0"/>
  </p:normalViewPr>
  <p:slideViewPr>
    <p:cSldViewPr>
      <p:cViewPr>
        <p:scale>
          <a:sx n="75" d="100"/>
          <a:sy n="75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7AC3-6075-4E6F-A17C-74B7C786AF64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13F22-2669-4F2A-A3CE-4C9041CA4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297F-5AA8-4A7E-B054-1DD3994483CE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94BD-C745-48D2-9F3B-F91B57FFB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171B-B4E9-499E-91FA-29A33E564F70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E8C67-0BC9-47C5-A51D-D777C6112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20FE-6CBD-4A7A-A726-723280D2C094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C004-4949-4576-A8A6-A5A2D2138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B434-1459-4DB0-B9BC-19B3067EDB92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7863-3642-4375-B263-423942C40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0E6C-CDEE-41CA-A5C1-7440CA96A90A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5238-6D85-4B0A-92DB-B5E68CDF6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CE40-66D1-4E26-9E67-187E28ECEAFB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A369C-51A4-4D53-AD07-35ECCCA23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6CA4-26F2-40EF-BD3D-56254C194641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913DB-4FB8-413C-BBB0-D0BA4BCD0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8D3A-ACF9-4E9A-B36D-B915801FFCBE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EB03-93F4-4C6B-99B0-49C437414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0468-A5DB-42DC-B1B4-5FB7E25043D7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3B93-F93C-4727-BB66-340B5B8AD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FD583-9BF4-4826-BA14-48B715D75D73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8FC80-358C-4F4F-B2D1-64D302DF3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8E118-78D7-4A92-BB76-BEF8442EB693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6DAD6B-4C2A-43A4-BCEA-417C8C1D1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\&#1056;&#1072;&#1073;&#1086;&#1095;&#1080;&#1081;%20&#1089;&#1090;&#1086;&#1083;\1.%20&#1040;&#1093;&#1084;&#1077;&#1090;&#1086;&#1074;&#1072;%20&#1057;&#1044;\&#1052;&#1072;&#1090;&#1088;&#1077;&#1096;&#1082;&#108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audio" Target="../media/audio15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6" Type="http://schemas.openxmlformats.org/officeDocument/2006/relationships/image" Target="../media/image24.png"/><Relationship Id="rId11" Type="http://schemas.openxmlformats.org/officeDocument/2006/relationships/image" Target="../media/image2.png"/><Relationship Id="rId5" Type="http://schemas.openxmlformats.org/officeDocument/2006/relationships/image" Target="../media/image23.png"/><Relationship Id="rId10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.png"/><Relationship Id="rId3" Type="http://schemas.openxmlformats.org/officeDocument/2006/relationships/audio" Target="../media/audio20.wav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audio" Target="../media/audio15.wav"/><Relationship Id="rId1" Type="http://schemas.openxmlformats.org/officeDocument/2006/relationships/audio" Target="../media/audio19.wav"/><Relationship Id="rId6" Type="http://schemas.openxmlformats.org/officeDocument/2006/relationships/image" Target="../media/image1.jpeg"/><Relationship Id="rId11" Type="http://schemas.openxmlformats.org/officeDocument/2006/relationships/image" Target="../media/image41.png"/><Relationship Id="rId5" Type="http://schemas.openxmlformats.org/officeDocument/2006/relationships/audio" Target="../media/audio17.wav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audio23.wav"/><Relationship Id="rId1" Type="http://schemas.openxmlformats.org/officeDocument/2006/relationships/audio" Target="../media/audio22.wav"/><Relationship Id="rId6" Type="http://schemas.openxmlformats.org/officeDocument/2006/relationships/image" Target="../media/image24.png"/><Relationship Id="rId11" Type="http://schemas.openxmlformats.org/officeDocument/2006/relationships/image" Target="../media/image2.png"/><Relationship Id="rId5" Type="http://schemas.openxmlformats.org/officeDocument/2006/relationships/image" Target="../media/image23.png"/><Relationship Id="rId10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audio" Target="../media/audio24.wav"/><Relationship Id="rId1" Type="http://schemas.openxmlformats.org/officeDocument/2006/relationships/audio" Target="../media/audio3.wav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6.wav"/><Relationship Id="rId1" Type="http://schemas.openxmlformats.org/officeDocument/2006/relationships/audio" Target="../media/audio25.wav"/><Relationship Id="rId5" Type="http://schemas.openxmlformats.org/officeDocument/2006/relationships/image" Target="../media/image2.pn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audio" Target="../media/audio30.wav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audio" Target="../media/audio29.wav"/><Relationship Id="rId1" Type="http://schemas.openxmlformats.org/officeDocument/2006/relationships/audio" Target="../media/audio28.wav"/><Relationship Id="rId6" Type="http://schemas.openxmlformats.org/officeDocument/2006/relationships/image" Target="../media/image1.jpeg"/><Relationship Id="rId11" Type="http://schemas.openxmlformats.org/officeDocument/2006/relationships/image" Target="../media/image60.png"/><Relationship Id="rId5" Type="http://schemas.openxmlformats.org/officeDocument/2006/relationships/audio" Target="../media/audio31.wav"/><Relationship Id="rId10" Type="http://schemas.openxmlformats.org/officeDocument/2006/relationships/image" Target="../media/image5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png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Relationship Id="rId5" Type="http://schemas.openxmlformats.org/officeDocument/2006/relationships/image" Target="../media/image2.pn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5.gif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image" Target="../media/image12.pn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11.png"/><Relationship Id="rId11" Type="http://schemas.openxmlformats.org/officeDocument/2006/relationships/image" Target="../media/image2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24.png"/><Relationship Id="rId11" Type="http://schemas.openxmlformats.org/officeDocument/2006/relationships/image" Target="../media/image2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508625" y="3213100"/>
            <a:ext cx="338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5795963" y="404813"/>
            <a:ext cx="30607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i="1">
                <a:solidFill>
                  <a:srgbClr val="0000FF"/>
                </a:solidFill>
                <a:latin typeface="Arial" charset="0"/>
              </a:rPr>
              <a:t>Тема презентации: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i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b="1" i="1">
                <a:solidFill>
                  <a:srgbClr val="FF3300"/>
                </a:solidFill>
                <a:latin typeface="Arial" charset="0"/>
              </a:rPr>
              <a:t>«Играем со сказкой»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i="1">
                <a:solidFill>
                  <a:srgbClr val="FF3300"/>
                </a:solidFill>
                <a:latin typeface="Arial" charset="0"/>
              </a:rPr>
              <a:t>Интерактивная игра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i="1">
                <a:solidFill>
                  <a:srgbClr val="FF3300"/>
                </a:solidFill>
                <a:latin typeface="Arial" charset="0"/>
              </a:rPr>
              <a:t>для детей 4-5 лет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i="1">
                <a:solidFill>
                  <a:srgbClr val="FF3300"/>
                </a:solidFill>
                <a:latin typeface="Arial" charset="0"/>
              </a:rPr>
              <a:t>на основе русской народной сказки «Теремок»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b="1" i="1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13321" name="Матреш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1"/>
                </p:tgtEl>
              </p:cMediaNode>
            </p:audio>
          </p:childTnLst>
        </p:cTn>
      </p:par>
    </p:tnLst>
    <p:bldLst>
      <p:bldP spid="13316" grpId="0"/>
      <p:bldP spid="133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8" descr="лукошко 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292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пуста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2276475"/>
            <a:ext cx="10064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луковица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789363"/>
            <a:ext cx="7318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огурец1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4868863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яблоко2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47075" y="765175"/>
            <a:ext cx="79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орковь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6100" y="0"/>
            <a:ext cx="18573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груша1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7050" y="0"/>
            <a:ext cx="10318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офель1.png"/>
          <p:cNvPicPr>
            <a:picLocks noChangeAspect="1"/>
          </p:cNvPicPr>
          <p:nvPr/>
        </p:nvPicPr>
        <p:blipFill>
          <a:blip r:embed="rId12" cstate="print"/>
          <a:srcRect t="14453"/>
          <a:stretch>
            <a:fillRect/>
          </a:stretch>
        </p:blipFill>
        <p:spPr bwMode="auto">
          <a:xfrm>
            <a:off x="5076825" y="981075"/>
            <a:ext cx="182562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лимон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4388" y="1268413"/>
            <a:ext cx="857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2843213" y="5734050"/>
            <a:ext cx="6053137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chemeClr val="hlink"/>
                </a:solidFill>
              </a:rPr>
              <a:t>Помоги зайчику собрать урожай. </a:t>
            </a:r>
            <a:br>
              <a:rPr lang="ru-RU" sz="2800">
                <a:solidFill>
                  <a:schemeClr val="hlink"/>
                </a:solidFill>
              </a:rPr>
            </a:br>
            <a:r>
              <a:rPr lang="ru-RU" sz="2800">
                <a:solidFill>
                  <a:schemeClr val="hlink"/>
                </a:solidFill>
              </a:rPr>
              <a:t>Положи в лукошко только овощи.</a:t>
            </a:r>
          </a:p>
        </p:txBody>
      </p:sp>
      <p:pic>
        <p:nvPicPr>
          <p:cNvPr id="21518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ь 9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3920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0" fill="hold"/>
                                        <p:tgtEl>
                                          <p:spTgt spid="21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7031 0.21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10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116615[2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74809 0.346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00" y="1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116615[2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20434 0.031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116615[2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394 L -0.44028 0.72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35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116615[2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50157 0.531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116615[2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0"/>
            <a:ext cx="68040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836613"/>
            <a:ext cx="2374900" cy="527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chemeClr val="hlink"/>
                </a:solidFill>
              </a:rPr>
              <a:t>Идёт лисичка- сестричка. Постучала в окошко и спрашивает:</a:t>
            </a:r>
          </a:p>
          <a:p>
            <a:pPr>
              <a:defRPr/>
            </a:pPr>
            <a:r>
              <a:rPr lang="ru-RU">
                <a:solidFill>
                  <a:schemeClr val="hlink"/>
                </a:solidFill>
              </a:rPr>
              <a:t>- Кто в теремочке живёт?</a:t>
            </a:r>
          </a:p>
          <a:p>
            <a:pPr>
              <a:defRPr/>
            </a:pPr>
            <a:r>
              <a:rPr lang="ru-RU">
                <a:solidFill>
                  <a:schemeClr val="hlink"/>
                </a:solidFill>
              </a:rPr>
              <a:t>– Я, мышка-норушка. </a:t>
            </a:r>
          </a:p>
          <a:p>
            <a:pPr>
              <a:defRPr/>
            </a:pPr>
            <a:r>
              <a:rPr lang="ru-RU">
                <a:solidFill>
                  <a:schemeClr val="hlink"/>
                </a:solidFill>
              </a:rPr>
              <a:t>– Я, лягушка-квакушка. </a:t>
            </a:r>
          </a:p>
          <a:p>
            <a:pPr>
              <a:defRPr/>
            </a:pPr>
            <a:r>
              <a:rPr lang="ru-RU">
                <a:solidFill>
                  <a:schemeClr val="hlink"/>
                </a:solidFill>
              </a:rPr>
              <a:t>– Я, зайчик-побегайчик. </a:t>
            </a:r>
          </a:p>
          <a:p>
            <a:pPr>
              <a:defRPr/>
            </a:pPr>
            <a:r>
              <a:rPr lang="ru-RU">
                <a:solidFill>
                  <a:schemeClr val="hlink"/>
                </a:solidFill>
              </a:rPr>
              <a:t>А ты кто? </a:t>
            </a:r>
          </a:p>
          <a:p>
            <a:pPr>
              <a:defRPr/>
            </a:pPr>
            <a:r>
              <a:rPr lang="ru-RU">
                <a:solidFill>
                  <a:schemeClr val="hlink"/>
                </a:solidFill>
              </a:rPr>
              <a:t>– А я лисичка-сестричка. </a:t>
            </a:r>
          </a:p>
          <a:p>
            <a:pPr>
              <a:defRPr/>
            </a:pPr>
            <a:r>
              <a:rPr lang="ru-RU">
                <a:solidFill>
                  <a:schemeClr val="hlink"/>
                </a:solidFill>
              </a:rPr>
              <a:t>– Иди к нам жить.</a:t>
            </a:r>
          </a:p>
        </p:txBody>
      </p:sp>
      <p:pic>
        <p:nvPicPr>
          <p:cNvPr id="2253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ь 1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77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0"/>
            <a:ext cx="663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цифры01.png"/>
          <p:cNvPicPr>
            <a:picLocks noChangeAspect="1"/>
          </p:cNvPicPr>
          <p:nvPr/>
        </p:nvPicPr>
        <p:blipFill>
          <a:blip r:embed="rId5" cstate="print"/>
          <a:srcRect t="-1045" b="66417"/>
          <a:stretch>
            <a:fillRect/>
          </a:stretch>
        </p:blipFill>
        <p:spPr bwMode="auto">
          <a:xfrm>
            <a:off x="8215313" y="333375"/>
            <a:ext cx="2860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цифры2.png"/>
          <p:cNvPicPr>
            <a:picLocks noChangeAspect="1"/>
          </p:cNvPicPr>
          <p:nvPr/>
        </p:nvPicPr>
        <p:blipFill>
          <a:blip r:embed="rId6" cstate="print"/>
          <a:srcRect l="-1196" b="68016"/>
          <a:stretch>
            <a:fillRect/>
          </a:stretch>
        </p:blipFill>
        <p:spPr bwMode="auto">
          <a:xfrm>
            <a:off x="7092950" y="1557338"/>
            <a:ext cx="2925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цифры3.png"/>
          <p:cNvPicPr>
            <a:picLocks noChangeAspect="1"/>
          </p:cNvPicPr>
          <p:nvPr/>
        </p:nvPicPr>
        <p:blipFill>
          <a:blip r:embed="rId7" cstate="print"/>
          <a:srcRect l="9766" b="65802"/>
          <a:stretch>
            <a:fillRect/>
          </a:stretch>
        </p:blipFill>
        <p:spPr bwMode="auto">
          <a:xfrm>
            <a:off x="7235825" y="2781300"/>
            <a:ext cx="255905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цифры4.png"/>
          <p:cNvPicPr>
            <a:picLocks noChangeAspect="1"/>
          </p:cNvPicPr>
          <p:nvPr/>
        </p:nvPicPr>
        <p:blipFill>
          <a:blip r:embed="rId8" cstate="print"/>
          <a:srcRect l="20917" b="64203"/>
          <a:stretch>
            <a:fillRect/>
          </a:stretch>
        </p:blipFill>
        <p:spPr bwMode="auto">
          <a:xfrm>
            <a:off x="6659563" y="4005263"/>
            <a:ext cx="22494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цифры5.png"/>
          <p:cNvPicPr>
            <a:picLocks noChangeAspect="1"/>
          </p:cNvPicPr>
          <p:nvPr/>
        </p:nvPicPr>
        <p:blipFill>
          <a:blip r:embed="rId9" cstate="print"/>
          <a:srcRect l="44289" b="58299"/>
          <a:stretch>
            <a:fillRect/>
          </a:stretch>
        </p:blipFill>
        <p:spPr bwMode="auto">
          <a:xfrm>
            <a:off x="7092950" y="5373688"/>
            <a:ext cx="1598613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65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468313" y="5949950"/>
            <a:ext cx="66246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hlink"/>
                </a:solidFill>
              </a:rPr>
              <a:t>Забралась лисичка в теремок. Стали они вчетвером жить. Покажи нужную цифру</a:t>
            </a:r>
          </a:p>
        </p:txBody>
      </p:sp>
      <p:pic>
        <p:nvPicPr>
          <p:cNvPr id="2356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ь 1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75688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1" fill="hold"/>
                                        <p:tgtEl>
                                          <p:spTgt spid="23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8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мухомор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543550"/>
            <a:ext cx="14208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мухомор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4797425"/>
            <a:ext cx="13858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мухомор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5949950"/>
            <a:ext cx="11525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лукошко 3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40767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рыжик.png"/>
          <p:cNvPicPr>
            <a:picLocks noChangeAspect="1"/>
          </p:cNvPicPr>
          <p:nvPr/>
        </p:nvPicPr>
        <p:blipFill>
          <a:blip r:embed="rId9" cstate="print"/>
          <a:srcRect l="20222" t="19942" r="24333"/>
          <a:stretch>
            <a:fillRect/>
          </a:stretch>
        </p:blipFill>
        <p:spPr bwMode="auto">
          <a:xfrm>
            <a:off x="4211638" y="4365625"/>
            <a:ext cx="9858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гриб0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0200" y="5949950"/>
            <a:ext cx="57467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рыжик.png"/>
          <p:cNvPicPr>
            <a:picLocks noChangeAspect="1"/>
          </p:cNvPicPr>
          <p:nvPr/>
        </p:nvPicPr>
        <p:blipFill>
          <a:blip r:embed="rId9" cstate="print"/>
          <a:srcRect l="20845" t="29453" r="25069" b="8849"/>
          <a:stretch>
            <a:fillRect/>
          </a:stretch>
        </p:blipFill>
        <p:spPr bwMode="auto">
          <a:xfrm>
            <a:off x="2008188" y="5949950"/>
            <a:ext cx="10509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гриб04.png"/>
          <p:cNvPicPr>
            <a:picLocks noChangeAspect="1"/>
          </p:cNvPicPr>
          <p:nvPr/>
        </p:nvPicPr>
        <p:blipFill>
          <a:blip r:embed="rId10" cstate="print"/>
          <a:srcRect l="-33484" t="-16141" r="-30769" b="-11227"/>
          <a:stretch>
            <a:fillRect/>
          </a:stretch>
        </p:blipFill>
        <p:spPr bwMode="auto">
          <a:xfrm>
            <a:off x="8172450" y="544512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MS900116615[1].wav">
            <a:hlinkClick r:id="" action="ppaction://media"/>
          </p:cNvPr>
          <p:cNvPicPr>
            <a:picLocks noRot="1" noChangeAspect="1"/>
          </p:cNvPicPr>
          <p:nvPr>
            <a:wavAudioFile r:embed="rId1" name="MS900116615[1]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324975" y="299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MS900116615[2].wav">
            <a:hlinkClick r:id="" action="ppaction://media"/>
          </p:cNvPr>
          <p:cNvPicPr>
            <a:picLocks noRot="1" noChangeAspect="1"/>
          </p:cNvPicPr>
          <p:nvPr>
            <a:wavAudioFile r:embed="rId2" name="MS900116615[2]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24975" y="1989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MS900116615[1].wav">
            <a:hlinkClick r:id="" action="ppaction://media"/>
          </p:cNvPr>
          <p:cNvPicPr>
            <a:picLocks noRot="1" noChangeAspect="1"/>
          </p:cNvPicPr>
          <p:nvPr>
            <a:wavAudioFile r:embed="rId1" name="MS900116615[1]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24975" y="1268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5940425" y="476250"/>
            <a:ext cx="303530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hlink"/>
                </a:solidFill>
              </a:rPr>
              <a:t>Лисичка ходит в лес за грибами для пирогов. </a:t>
            </a:r>
            <a:br>
              <a:rPr lang="ru-RU">
                <a:solidFill>
                  <a:schemeClr val="hlink"/>
                </a:solidFill>
              </a:rPr>
            </a:br>
            <a:r>
              <a:rPr lang="ru-RU">
                <a:solidFill>
                  <a:schemeClr val="hlink"/>
                </a:solidFill>
              </a:rPr>
              <a:t>Помоги лисичке собрать грибы, бери только съедобные.</a:t>
            </a:r>
          </a:p>
        </p:txBody>
      </p:sp>
      <p:pic>
        <p:nvPicPr>
          <p:cNvPr id="2459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Запись 12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9788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6" fill="hold"/>
                                        <p:tgtEl>
                                          <p:spTgt spid="245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17796 0.031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S900074828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4427 -0.183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9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S900074828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1198 -0.171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8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S900074828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8247 -0.125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-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S900074828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5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25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9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0"/>
            <a:ext cx="4956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79388" y="908050"/>
            <a:ext cx="3671887" cy="520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hlink"/>
                </a:solidFill>
              </a:rPr>
              <a:t>Прибежал волчок-серый бочок, постучал и спрашивает: </a:t>
            </a:r>
          </a:p>
          <a:p>
            <a:pPr>
              <a:buFontTx/>
              <a:buChar char="-"/>
              <a:defRPr/>
            </a:pPr>
            <a:r>
              <a:rPr lang="ru-RU" sz="2400">
                <a:solidFill>
                  <a:schemeClr val="hlink"/>
                </a:solidFill>
              </a:rPr>
              <a:t>Кто в теремочке живёт? Кто в невысоком живёт? </a:t>
            </a:r>
          </a:p>
          <a:p>
            <a:pPr>
              <a:buFontTx/>
              <a:buChar char="-"/>
              <a:defRPr/>
            </a:pPr>
            <a:r>
              <a:rPr lang="ru-RU" sz="2400">
                <a:solidFill>
                  <a:schemeClr val="hlink"/>
                </a:solidFill>
              </a:rPr>
              <a:t> Я, мышка-норушка. </a:t>
            </a:r>
          </a:p>
          <a:p>
            <a:pPr>
              <a:buFontTx/>
              <a:buChar char="-"/>
              <a:defRPr/>
            </a:pPr>
            <a:r>
              <a:rPr lang="ru-RU" sz="2400">
                <a:solidFill>
                  <a:schemeClr val="hlink"/>
                </a:solidFill>
              </a:rPr>
              <a:t> Я, лягушка-квакушка. </a:t>
            </a:r>
          </a:p>
          <a:p>
            <a:pPr>
              <a:buFontTx/>
              <a:buChar char="-"/>
              <a:defRPr/>
            </a:pPr>
            <a:r>
              <a:rPr lang="ru-RU" sz="2400">
                <a:solidFill>
                  <a:schemeClr val="hlink"/>
                </a:solidFill>
              </a:rPr>
              <a:t> Я, зайчик-побегайчик. </a:t>
            </a:r>
          </a:p>
          <a:p>
            <a:pPr>
              <a:buFontTx/>
              <a:buChar char="-"/>
              <a:defRPr/>
            </a:pPr>
            <a:r>
              <a:rPr lang="ru-RU" sz="2400">
                <a:solidFill>
                  <a:schemeClr val="hlink"/>
                </a:solidFill>
              </a:rPr>
              <a:t> Я, лисичка- сестричка. А ты кто? </a:t>
            </a:r>
          </a:p>
          <a:p>
            <a:pPr>
              <a:buFontTx/>
              <a:buChar char="-"/>
              <a:defRPr/>
            </a:pPr>
            <a:r>
              <a:rPr lang="ru-RU" sz="2400">
                <a:solidFill>
                  <a:schemeClr val="hlink"/>
                </a:solidFill>
              </a:rPr>
              <a:t> Я волчок-серый бочок.</a:t>
            </a:r>
          </a:p>
          <a:p>
            <a:pPr>
              <a:buFontTx/>
              <a:buChar char="-"/>
              <a:defRPr/>
            </a:pPr>
            <a:r>
              <a:rPr lang="ru-RU" sz="2400">
                <a:solidFill>
                  <a:schemeClr val="hlink"/>
                </a:solidFill>
              </a:rPr>
              <a:t> Иди к нам жить.</a:t>
            </a:r>
          </a:p>
        </p:txBody>
      </p:sp>
      <p:pic>
        <p:nvPicPr>
          <p:cNvPr id="2662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ь 1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3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86750" y="6457950"/>
            <a:ext cx="357188" cy="40005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27650" name="Содержимое 3" descr="image_06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7010400"/>
          </a:xfrm>
        </p:spPr>
      </p:pic>
      <p:pic>
        <p:nvPicPr>
          <p:cNvPr id="7" name="Рисунок 6" descr="цифры01.png"/>
          <p:cNvPicPr>
            <a:picLocks noChangeAspect="1"/>
          </p:cNvPicPr>
          <p:nvPr/>
        </p:nvPicPr>
        <p:blipFill>
          <a:blip r:embed="rId5" cstate="print"/>
          <a:srcRect r="71190" b="66478"/>
          <a:stretch>
            <a:fillRect/>
          </a:stretch>
        </p:blipFill>
        <p:spPr bwMode="auto">
          <a:xfrm>
            <a:off x="395288" y="2781300"/>
            <a:ext cx="823912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цифры2.png"/>
          <p:cNvPicPr>
            <a:picLocks noChangeAspect="1"/>
          </p:cNvPicPr>
          <p:nvPr/>
        </p:nvPicPr>
        <p:blipFill>
          <a:blip r:embed="rId6" cstate="print"/>
          <a:srcRect r="60606" b="68199"/>
          <a:stretch>
            <a:fillRect/>
          </a:stretch>
        </p:blipFill>
        <p:spPr bwMode="auto">
          <a:xfrm>
            <a:off x="0" y="1268413"/>
            <a:ext cx="1116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цифры3.png"/>
          <p:cNvPicPr>
            <a:picLocks noChangeAspect="1"/>
          </p:cNvPicPr>
          <p:nvPr/>
        </p:nvPicPr>
        <p:blipFill>
          <a:blip r:embed="rId7" cstate="print"/>
          <a:srcRect l="27531" r="35596" b="68753"/>
          <a:stretch>
            <a:fillRect/>
          </a:stretch>
        </p:blipFill>
        <p:spPr bwMode="auto">
          <a:xfrm>
            <a:off x="755650" y="188913"/>
            <a:ext cx="10429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цифры4.png"/>
          <p:cNvPicPr>
            <a:picLocks noChangeAspect="1"/>
          </p:cNvPicPr>
          <p:nvPr/>
        </p:nvPicPr>
        <p:blipFill>
          <a:blip r:embed="rId8" cstate="print"/>
          <a:srcRect l="44353" r="17387" b="67523"/>
          <a:stretch>
            <a:fillRect/>
          </a:stretch>
        </p:blipFill>
        <p:spPr bwMode="auto">
          <a:xfrm>
            <a:off x="2771775" y="260350"/>
            <a:ext cx="109061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цифры5.png"/>
          <p:cNvPicPr>
            <a:picLocks noChangeAspect="1"/>
          </p:cNvPicPr>
          <p:nvPr/>
        </p:nvPicPr>
        <p:blipFill>
          <a:blip r:embed="rId9" cstate="print"/>
          <a:srcRect l="72513" r="-8379" b="57684"/>
          <a:stretch>
            <a:fillRect/>
          </a:stretch>
        </p:blipFill>
        <p:spPr bwMode="auto">
          <a:xfrm>
            <a:off x="4140200" y="476250"/>
            <a:ext cx="10287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MS900074828[3].wav">
            <a:hlinkClick r:id="" action="ppaction://media"/>
          </p:cNvPr>
          <p:cNvPicPr>
            <a:picLocks noRot="1" noChangeAspect="1"/>
          </p:cNvPicPr>
          <p:nvPr>
            <a:wavAudioFile r:embed="rId1" name="MS900074828[3]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2813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711200" y="6413500"/>
            <a:ext cx="7721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chemeClr val="hlink"/>
                </a:solidFill>
              </a:rPr>
              <a:t>Стали они жить  впятером. Покажи нужную цифру.</a:t>
            </a:r>
          </a:p>
        </p:txBody>
      </p:sp>
      <p:pic>
        <p:nvPicPr>
          <p:cNvPr id="2663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ь 14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088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" fill="hold"/>
                                        <p:tgtEl>
                                          <p:spTgt spid="26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8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инструмент б.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51500" y="1773238"/>
            <a:ext cx="1484313" cy="2160587"/>
          </a:xfrm>
        </p:spPr>
      </p:pic>
      <p:pic>
        <p:nvPicPr>
          <p:cNvPr id="17" name="Рисунок 16" descr="инструмент0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3429000"/>
            <a:ext cx="2089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инструмент0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476250"/>
            <a:ext cx="208915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инструмент03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12073">
            <a:off x="7164388" y="3429000"/>
            <a:ext cx="14747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балалайка.WAV">
            <a:hlinkClick r:id="" action="ppaction://media"/>
          </p:cNvPr>
          <p:cNvPicPr>
            <a:picLocks noRot="1" noChangeAspect="1"/>
          </p:cNvPicPr>
          <p:nvPr>
            <a:wavAudioFile r:embed="rId1" name="балалайка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75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84213" y="5805488"/>
            <a:ext cx="828198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chemeClr val="hlink"/>
                </a:solidFill>
              </a:rPr>
              <a:t>Весело живут, песни поют, а волк на балалайке играет. Покажи инструмент, на котором играет волк.</a:t>
            </a:r>
          </a:p>
        </p:txBody>
      </p:sp>
      <p:pic>
        <p:nvPicPr>
          <p:cNvPr id="2765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ь 15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75688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27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0"/>
            <a:ext cx="568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084888" y="692150"/>
            <a:ext cx="3059112" cy="557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chemeClr val="hlink"/>
                </a:solidFill>
              </a:rPr>
              <a:t>Идёт мимо медведь косолапый. Увидел теремок, остановился и спрашивает: </a:t>
            </a:r>
          </a:p>
          <a:p>
            <a:pPr>
              <a:buFontTx/>
              <a:buChar char="-"/>
              <a:defRPr/>
            </a:pPr>
            <a:r>
              <a:rPr lang="ru-RU">
                <a:solidFill>
                  <a:schemeClr val="hlink"/>
                </a:solidFill>
              </a:rPr>
              <a:t> Кто в теремочке живёт? Кто в невысоком живёт? </a:t>
            </a:r>
          </a:p>
          <a:p>
            <a:pPr>
              <a:buFontTx/>
              <a:buChar char="-"/>
              <a:defRPr/>
            </a:pPr>
            <a:r>
              <a:rPr lang="ru-RU">
                <a:solidFill>
                  <a:schemeClr val="hlink"/>
                </a:solidFill>
              </a:rPr>
              <a:t> Я, мышка-норушка. </a:t>
            </a:r>
          </a:p>
          <a:p>
            <a:pPr>
              <a:buFontTx/>
              <a:buChar char="-"/>
              <a:defRPr/>
            </a:pPr>
            <a:r>
              <a:rPr lang="ru-RU">
                <a:solidFill>
                  <a:schemeClr val="hlink"/>
                </a:solidFill>
              </a:rPr>
              <a:t> Я, лягушка-квакушка. </a:t>
            </a:r>
          </a:p>
          <a:p>
            <a:pPr>
              <a:buFontTx/>
              <a:buChar char="-"/>
              <a:defRPr/>
            </a:pPr>
            <a:r>
              <a:rPr lang="ru-RU">
                <a:solidFill>
                  <a:schemeClr val="hlink"/>
                </a:solidFill>
              </a:rPr>
              <a:t> Я, лисичка- сестричка. </a:t>
            </a:r>
          </a:p>
          <a:p>
            <a:pPr>
              <a:buFontTx/>
              <a:buChar char="-"/>
              <a:defRPr/>
            </a:pPr>
            <a:r>
              <a:rPr lang="ru-RU">
                <a:solidFill>
                  <a:schemeClr val="hlink"/>
                </a:solidFill>
              </a:rPr>
              <a:t> Я, зайчик-побегайчик. </a:t>
            </a:r>
          </a:p>
          <a:p>
            <a:pPr>
              <a:buFontTx/>
              <a:buChar char="-"/>
              <a:defRPr/>
            </a:pPr>
            <a:r>
              <a:rPr lang="ru-RU">
                <a:solidFill>
                  <a:schemeClr val="hlink"/>
                </a:solidFill>
              </a:rPr>
              <a:t> Я, волчок-серый бочок. А ты кто? </a:t>
            </a:r>
          </a:p>
          <a:p>
            <a:pPr>
              <a:buFontTx/>
              <a:buChar char="-"/>
              <a:defRPr/>
            </a:pPr>
            <a:r>
              <a:rPr lang="ru-RU">
                <a:solidFill>
                  <a:schemeClr val="hlink"/>
                </a:solidFill>
              </a:rPr>
              <a:t> А я медведь косолапый. </a:t>
            </a:r>
          </a:p>
          <a:p>
            <a:pPr>
              <a:buFontTx/>
              <a:buChar char="-"/>
              <a:defRPr/>
            </a:pPr>
            <a:r>
              <a:rPr lang="ru-RU">
                <a:solidFill>
                  <a:schemeClr val="hlink"/>
                </a:solidFill>
              </a:rPr>
              <a:t> Иди к нам жить.</a:t>
            </a:r>
          </a:p>
        </p:txBody>
      </p:sp>
      <p:pic>
        <p:nvPicPr>
          <p:cNvPr id="297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ь (4)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ь (5)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782" fill="hold"/>
                                        <p:tgtEl>
                                          <p:spTgt spid="29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78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145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1"/>
                </p:tgtEl>
              </p:cMediaNode>
            </p:audio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39750" y="188913"/>
            <a:ext cx="3455988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hlink"/>
                </a:solidFill>
              </a:rPr>
              <a:t>Медведь и полез в теремок. Лез-лез, никак не мог влезть и говорит: </a:t>
            </a:r>
          </a:p>
          <a:p>
            <a:pPr algn="ctr">
              <a:defRPr/>
            </a:pPr>
            <a:r>
              <a:rPr lang="ru-RU">
                <a:solidFill>
                  <a:schemeClr val="hlink"/>
                </a:solidFill>
              </a:rPr>
              <a:t>- Я лучше на крыше буду жить. Влез на крышу. Теремок и развалился.  Еле-еле успели зверюшки выбежать.</a:t>
            </a:r>
          </a:p>
        </p:txBody>
      </p:sp>
      <p:pic>
        <p:nvPicPr>
          <p:cNvPr id="297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ь 1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0" fill="hold"/>
                                        <p:tgtEl>
                                          <p:spTgt spid="29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инструмент01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84213" y="3357563"/>
            <a:ext cx="2436812" cy="1974850"/>
          </a:xfrm>
        </p:spPr>
      </p:pic>
      <p:pic>
        <p:nvPicPr>
          <p:cNvPr id="8" name="Рисунок 7" descr="инструмент07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8" y="3000375"/>
            <a:ext cx="27305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нструмент08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638" y="476250"/>
            <a:ext cx="288131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инструмент0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0"/>
            <a:ext cx="20510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инструмент011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025" y="2636838"/>
            <a:ext cx="23399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инструмент б.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2010741">
            <a:off x="1547813" y="476250"/>
            <a:ext cx="16811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молоточек.wav">
            <a:hlinkClick r:id="" action="ppaction://media"/>
          </p:cNvPr>
          <p:cNvPicPr>
            <a:picLocks noRot="1" noChangeAspect="1"/>
          </p:cNvPicPr>
          <p:nvPr>
            <a:wavAudioFile r:embed="rId1" name="молоточек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7988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5949950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hlink"/>
                </a:solidFill>
              </a:rPr>
              <a:t>Принялись звери новый теремок строить. Выбери инструменты,  с помощью которых можно построить  теремок.</a:t>
            </a:r>
          </a:p>
        </p:txBody>
      </p:sp>
      <p:pic>
        <p:nvPicPr>
          <p:cNvPr id="30734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ь 18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Пила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7763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8" fill="hold"/>
                                        <p:tgtEl>
                                          <p:spTgt spid="30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991" fill="hold"/>
                                        <p:tgtEl>
                                          <p:spTgt spid="31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4"/>
                </p:tgtEl>
              </p:cMediaNode>
            </p:audio>
            <p:audio>
              <p:cMediaNode vol="69000"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4" descr="3а"/>
          <p:cNvPicPr>
            <a:picLocks noChangeAspect="1" noChangeArrowheads="1"/>
          </p:cNvPicPr>
          <p:nvPr/>
        </p:nvPicPr>
        <p:blipFill>
          <a:blip r:embed="rId3" cstate="print"/>
          <a:srcRect r="21571" b="17"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17"/>
          <p:cNvSpPr>
            <a:spLocks noChangeArrowheads="1" noChangeShapeType="1" noTextEdit="1"/>
          </p:cNvSpPr>
          <p:nvPr/>
        </p:nvSpPr>
        <p:spPr bwMode="auto">
          <a:xfrm>
            <a:off x="755650" y="5661025"/>
            <a:ext cx="76327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ТЕРЕМОК</a:t>
            </a:r>
          </a:p>
        </p:txBody>
      </p:sp>
      <p:pic>
        <p:nvPicPr>
          <p:cNvPr id="1331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ь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1600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61552">
            <a:off x="1258888" y="1989138"/>
            <a:ext cx="111283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49302">
            <a:off x="2445544" y="804069"/>
            <a:ext cx="1001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33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33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  <p:bldLst>
      <p:bldP spid="133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2000">
              <a:srgbClr val="85C2FF"/>
            </a:gs>
            <a:gs pos="67999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1" descr="терем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1628775"/>
            <a:ext cx="50403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5003800" y="260350"/>
            <a:ext cx="4321175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chemeClr val="hlink"/>
                </a:solidFill>
              </a:rPr>
              <a:t>Лучше прежнего выстроили теремок.  </a:t>
            </a:r>
          </a:p>
          <a:p>
            <a:pPr algn="ctr">
              <a:defRPr/>
            </a:pPr>
            <a:r>
              <a:rPr lang="ru-RU" sz="2400">
                <a:solidFill>
                  <a:schemeClr val="hlink"/>
                </a:solidFill>
              </a:rPr>
              <a:t>Всем теперь места хватит.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250825" y="5546725"/>
            <a:ext cx="432117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>
                <a:solidFill>
                  <a:srgbClr val="FF3300"/>
                </a:solidFill>
              </a:rPr>
              <a:t>КОНЕЦ</a:t>
            </a:r>
          </a:p>
        </p:txBody>
      </p:sp>
      <p:pic>
        <p:nvPicPr>
          <p:cNvPr id="317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ь 19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4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204"/>
                            </p:stCondLst>
                            <p:childTnLst>
                              <p:par>
                                <p:cTn id="15" presetID="21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6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</p:childTnLst>
        </p:cTn>
      </p:par>
    </p:tnLst>
    <p:bldLst>
      <p:bldP spid="32783" grpId="0"/>
      <p:bldP spid="327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292600"/>
            <a:ext cx="1939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3-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3500438"/>
            <a:ext cx="25844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3-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852738"/>
            <a:ext cx="31035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5651500" y="423863"/>
            <a:ext cx="34925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hlink"/>
                </a:solidFill>
              </a:rPr>
              <a:t>Стоит в поле теремок. </a:t>
            </a:r>
          </a:p>
          <a:p>
            <a:pPr algn="ctr">
              <a:defRPr/>
            </a:pPr>
            <a:r>
              <a:rPr lang="ru-RU">
                <a:solidFill>
                  <a:schemeClr val="hlink"/>
                </a:solidFill>
              </a:rPr>
              <a:t>Он не низок, не высок.</a:t>
            </a:r>
          </a:p>
          <a:p>
            <a:pPr algn="ctr">
              <a:defRPr/>
            </a:pPr>
            <a:r>
              <a:rPr lang="ru-RU">
                <a:solidFill>
                  <a:schemeClr val="hlink"/>
                </a:solidFill>
              </a:rPr>
              <a:t>Покажи этот теремок.</a:t>
            </a:r>
          </a:p>
        </p:txBody>
      </p:sp>
      <p:pic>
        <p:nvPicPr>
          <p:cNvPr id="1434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ь2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7" fill="hold"/>
                                        <p:tgtEl>
                                          <p:spTgt spid="14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43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алалай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1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hlink"/>
                </a:solidFill>
              </a:rPr>
              <a:t>Бежит мимо мышка- норушка. Увидела теремок , остановилась и спрашивает: - Кто в  теремочке живёт? Кто, в невысоком живёт?</a:t>
            </a:r>
            <a:br>
              <a:rPr lang="ru-RU">
                <a:solidFill>
                  <a:schemeClr val="hlink"/>
                </a:solidFill>
              </a:rPr>
            </a:br>
            <a:r>
              <a:rPr lang="ru-RU">
                <a:solidFill>
                  <a:schemeClr val="hlink"/>
                </a:solidFill>
              </a:rPr>
              <a:t>Никто не отзывается. Вошла мышка в теремок  и стала там жить.</a:t>
            </a:r>
          </a:p>
        </p:txBody>
      </p:sp>
      <p:pic>
        <p:nvPicPr>
          <p:cNvPr id="1536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ь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5013325"/>
            <a:ext cx="9429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49302">
            <a:off x="1293019" y="804069"/>
            <a:ext cx="1001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1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816176" flipH="1">
            <a:off x="3204369" y="692944"/>
            <a:ext cx="11255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3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15913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олокольчик синий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57750"/>
            <a:ext cx="12144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олокольчик фиолетовый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5734050"/>
            <a:ext cx="13144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олокольчик синий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5516563"/>
            <a:ext cx="13636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олокольчик желтый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5013325"/>
            <a:ext cx="11953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олокольчик фиолетовый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5357813"/>
            <a:ext cx="13144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олокольчик фиолетовый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9550" y="5013325"/>
            <a:ext cx="13144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олокольчик синий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5661025"/>
            <a:ext cx="13573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MS900116610[1].wav">
            <a:hlinkClick r:id="" action="ppaction://media"/>
          </p:cNvPr>
          <p:cNvPicPr>
            <a:picLocks noRot="1" noChangeAspect="1"/>
          </p:cNvPicPr>
          <p:nvPr>
            <a:wavAudioFile r:embed="rId1" name="MS900116610[1]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24975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MS900116610[2].wav">
            <a:hlinkClick r:id="" action="ppaction://media"/>
          </p:cNvPr>
          <p:cNvPicPr>
            <a:picLocks noRot="1" noChangeAspect="1"/>
          </p:cNvPicPr>
          <p:nvPr>
            <a:wavAudioFile r:embed="rId2" name="MS900116610[2]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4975" y="602138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MS900116610[2].wav">
            <a:hlinkClick r:id="" action="ppaction://media"/>
          </p:cNvPr>
          <p:cNvPicPr>
            <a:picLocks noRot="1" noChangeAspect="1"/>
          </p:cNvPicPr>
          <p:nvPr>
            <a:wavAudioFile r:embed="rId2" name="MS900116610[2]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24975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827088" y="404813"/>
            <a:ext cx="3024187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hlink"/>
                </a:solidFill>
              </a:rPr>
              <a:t>Мышке нравятся</a:t>
            </a:r>
          </a:p>
          <a:p>
            <a:pPr algn="ctr">
              <a:defRPr/>
            </a:pPr>
            <a:r>
              <a:rPr lang="ru-RU">
                <a:solidFill>
                  <a:schemeClr val="hlink"/>
                </a:solidFill>
              </a:rPr>
              <a:t> синие колокольчики. </a:t>
            </a:r>
          </a:p>
          <a:p>
            <a:pPr algn="ctr">
              <a:defRPr/>
            </a:pPr>
            <a:r>
              <a:rPr lang="ru-RU">
                <a:solidFill>
                  <a:schemeClr val="hlink"/>
                </a:solidFill>
              </a:rPr>
              <a:t>Послушай как</a:t>
            </a:r>
          </a:p>
          <a:p>
            <a:pPr algn="ctr">
              <a:defRPr/>
            </a:pPr>
            <a:r>
              <a:rPr lang="ru-RU">
                <a:solidFill>
                  <a:schemeClr val="hlink"/>
                </a:solidFill>
              </a:rPr>
              <a:t>они звенят.</a:t>
            </a:r>
          </a:p>
        </p:txBody>
      </p:sp>
      <p:pic>
        <p:nvPicPr>
          <p:cNvPr id="16399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Запись4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8" fill="hold"/>
                                        <p:tgtEl>
                                          <p:spTgt spid="16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3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79388" y="188913"/>
            <a:ext cx="5256212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chemeClr val="hlink"/>
                </a:solidFill>
              </a:rPr>
              <a:t>Прискакала к терему лягушка-квакушка</a:t>
            </a:r>
          </a:p>
          <a:p>
            <a:pPr>
              <a:defRPr/>
            </a:pPr>
            <a:r>
              <a:rPr lang="ru-RU">
                <a:solidFill>
                  <a:schemeClr val="hlink"/>
                </a:solidFill>
              </a:rPr>
              <a:t>и спрашивает: - Кто в теремочке живёт?</a:t>
            </a:r>
          </a:p>
          <a:p>
            <a:pPr>
              <a:defRPr/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       </a:t>
            </a:r>
            <a:r>
              <a:rPr lang="ru-RU">
                <a:solidFill>
                  <a:schemeClr val="hlink"/>
                </a:solidFill>
              </a:rPr>
              <a:t>Кто в невысоком живёт?</a:t>
            </a:r>
          </a:p>
          <a:p>
            <a:pPr>
              <a:defRPr/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       </a:t>
            </a:r>
            <a:r>
              <a:rPr lang="ru-RU">
                <a:solidFill>
                  <a:schemeClr val="hlink"/>
                </a:solidFill>
              </a:rPr>
              <a:t>- Я, мышка–норушка,а ты кто?</a:t>
            </a:r>
          </a:p>
          <a:p>
            <a:pPr>
              <a:defRPr/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       </a:t>
            </a:r>
            <a:r>
              <a:rPr lang="ru-RU">
                <a:solidFill>
                  <a:schemeClr val="hlink"/>
                </a:solidFill>
              </a:rPr>
              <a:t>– А я лягушка-квакушка.</a:t>
            </a:r>
          </a:p>
          <a:p>
            <a:pPr>
              <a:defRPr/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       </a:t>
            </a:r>
            <a:r>
              <a:rPr lang="ru-RU">
                <a:solidFill>
                  <a:schemeClr val="hlink"/>
                </a:solidFill>
              </a:rPr>
              <a:t>- Иди ко мне жить!</a:t>
            </a:r>
          </a:p>
        </p:txBody>
      </p:sp>
      <p:pic>
        <p:nvPicPr>
          <p:cNvPr id="1741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ь 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58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7" descr="ре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всплеск1.wav">
            <a:hlinkClick r:id="" action="ppaction://media"/>
          </p:cNvPr>
          <p:cNvPicPr>
            <a:picLocks noRot="1" noChangeAspect="1"/>
          </p:cNvPicPr>
          <p:nvPr>
            <a:wavAudioFile r:embed="rId1" name="всплеск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1188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всплеск1.wav">
            <a:hlinkClick r:id="" action="ppaction://media"/>
          </p:cNvPr>
          <p:cNvPicPr>
            <a:picLocks noRot="1" noChangeAspect="1"/>
          </p:cNvPicPr>
          <p:nvPr>
            <a:wavAudioFile r:embed="rId1" name="всплеск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1188" y="857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всплеск1.wav">
            <a:hlinkClick r:id="" action="ppaction://media"/>
          </p:cNvPr>
          <p:cNvPicPr>
            <a:picLocks noRot="1" noChangeAspect="1"/>
          </p:cNvPicPr>
          <p:nvPr>
            <a:wavAudioFile r:embed="rId1" name="всплеск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1188" y="1357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9" descr="vedro_s_vodoi-150x15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3357563"/>
            <a:ext cx="762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0" descr="ведро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2708275"/>
            <a:ext cx="79533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 descr="vedro_s_vodoi-150x15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628775"/>
            <a:ext cx="762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2" descr="vedro_s_vodoi-150x15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989138"/>
            <a:ext cx="762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3" descr="ведро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2060575"/>
            <a:ext cx="795337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4" descr="ведро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484313"/>
            <a:ext cx="79533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2771775" y="5445125"/>
            <a:ext cx="5184775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FFFF00"/>
                </a:solidFill>
              </a:rPr>
              <a:t>Лягушка набрала воды из речки. Помоги  ей донести. </a:t>
            </a:r>
          </a:p>
          <a:p>
            <a:pPr algn="ctr">
              <a:defRPr/>
            </a:pPr>
            <a:r>
              <a:rPr lang="ru-RU" sz="2400">
                <a:solidFill>
                  <a:srgbClr val="FFFF00"/>
                </a:solidFill>
              </a:rPr>
              <a:t>Бери только полные вёдра.</a:t>
            </a:r>
          </a:p>
        </p:txBody>
      </p:sp>
      <p:pic>
        <p:nvPicPr>
          <p:cNvPr id="18447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ь 6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184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94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4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9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4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4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4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6"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427538" y="0"/>
            <a:ext cx="4716462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>
                <a:solidFill>
                  <a:schemeClr val="hlink"/>
                </a:solidFill>
              </a:rPr>
              <a:t>Бежит мимо зайчик-побегайчик. Остановился и спрашивает: </a:t>
            </a:r>
          </a:p>
          <a:p>
            <a:pPr algn="r">
              <a:buFontTx/>
              <a:buChar char="-"/>
              <a:defRPr/>
            </a:pPr>
            <a:r>
              <a:rPr lang="ru-RU">
                <a:solidFill>
                  <a:schemeClr val="hlink"/>
                </a:solidFill>
              </a:rPr>
              <a:t>Кто в теремочке живёт? </a:t>
            </a:r>
          </a:p>
          <a:p>
            <a:pPr algn="r">
              <a:buFontTx/>
              <a:buChar char="-"/>
              <a:defRPr/>
            </a:pPr>
            <a:r>
              <a:rPr lang="ru-RU">
                <a:solidFill>
                  <a:schemeClr val="hlink"/>
                </a:solidFill>
              </a:rPr>
              <a:t> Я, мышка-норушка. </a:t>
            </a:r>
          </a:p>
          <a:p>
            <a:pPr algn="r">
              <a:buFontTx/>
              <a:buChar char="-"/>
              <a:defRPr/>
            </a:pPr>
            <a:r>
              <a:rPr lang="ru-RU">
                <a:solidFill>
                  <a:schemeClr val="hlink"/>
                </a:solidFill>
              </a:rPr>
              <a:t> Я, лягушка-квакушка.</a:t>
            </a:r>
          </a:p>
          <a:p>
            <a:pPr algn="r">
              <a:defRPr/>
            </a:pPr>
            <a:r>
              <a:rPr lang="ru-RU">
                <a:solidFill>
                  <a:schemeClr val="hlink"/>
                </a:solidFill>
              </a:rPr>
              <a:t> А ты кто? </a:t>
            </a:r>
          </a:p>
          <a:p>
            <a:pPr algn="r">
              <a:defRPr/>
            </a:pPr>
            <a:r>
              <a:rPr lang="ru-RU">
                <a:solidFill>
                  <a:schemeClr val="hlink"/>
                </a:solidFill>
              </a:rPr>
              <a:t>– А я зайчик-побегайчик.</a:t>
            </a:r>
          </a:p>
          <a:p>
            <a:pPr algn="r">
              <a:defRPr/>
            </a:pPr>
            <a:r>
              <a:rPr lang="ru-RU">
                <a:solidFill>
                  <a:schemeClr val="hlink"/>
                </a:solidFill>
              </a:rPr>
              <a:t> – Иди к нам жить!</a:t>
            </a:r>
          </a:p>
        </p:txBody>
      </p:sp>
      <p:pic>
        <p:nvPicPr>
          <p:cNvPr id="1946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ь 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0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67000">
              <a:srgbClr val="85C2FF"/>
            </a:gs>
            <a:gs pos="72000">
              <a:srgbClr val="FFFF0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цифры01.png"/>
          <p:cNvPicPr>
            <a:picLocks noChangeAspect="1"/>
          </p:cNvPicPr>
          <p:nvPr/>
        </p:nvPicPr>
        <p:blipFill>
          <a:blip r:embed="rId5" cstate="print"/>
          <a:srcRect l="-3276" r="77428" b="49567"/>
          <a:stretch>
            <a:fillRect/>
          </a:stretch>
        </p:blipFill>
        <p:spPr bwMode="auto">
          <a:xfrm>
            <a:off x="827088" y="549275"/>
            <a:ext cx="74136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цифры2.png"/>
          <p:cNvPicPr>
            <a:picLocks noChangeAspect="1"/>
          </p:cNvPicPr>
          <p:nvPr/>
        </p:nvPicPr>
        <p:blipFill>
          <a:blip r:embed="rId6" cstate="print"/>
          <a:srcRect l="9135" r="60211" b="52580"/>
          <a:stretch>
            <a:fillRect/>
          </a:stretch>
        </p:blipFill>
        <p:spPr bwMode="auto">
          <a:xfrm>
            <a:off x="1619250" y="1341438"/>
            <a:ext cx="865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цифры3.png"/>
          <p:cNvPicPr>
            <a:picLocks noChangeAspect="1"/>
          </p:cNvPicPr>
          <p:nvPr/>
        </p:nvPicPr>
        <p:blipFill>
          <a:blip r:embed="rId7" cstate="print"/>
          <a:srcRect l="26523" r="40511" b="36652"/>
          <a:stretch>
            <a:fillRect/>
          </a:stretch>
        </p:blipFill>
        <p:spPr bwMode="auto">
          <a:xfrm>
            <a:off x="2339975" y="404813"/>
            <a:ext cx="9366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цифры4.png"/>
          <p:cNvPicPr>
            <a:picLocks noChangeAspect="1"/>
          </p:cNvPicPr>
          <p:nvPr/>
        </p:nvPicPr>
        <p:blipFill>
          <a:blip r:embed="rId8" cstate="print"/>
          <a:srcRect l="50987" r="16153" b="45642"/>
          <a:stretch>
            <a:fillRect/>
          </a:stretch>
        </p:blipFill>
        <p:spPr bwMode="auto">
          <a:xfrm>
            <a:off x="3492500" y="908050"/>
            <a:ext cx="9350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цифры5.png"/>
          <p:cNvPicPr>
            <a:picLocks noChangeAspect="1"/>
          </p:cNvPicPr>
          <p:nvPr/>
        </p:nvPicPr>
        <p:blipFill>
          <a:blip r:embed="rId9" cstate="print"/>
          <a:srcRect l="68417" b="42815"/>
          <a:stretch>
            <a:fillRect/>
          </a:stretch>
        </p:blipFill>
        <p:spPr bwMode="auto">
          <a:xfrm>
            <a:off x="4427538" y="188913"/>
            <a:ext cx="8921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MS900074828[2].wav">
            <a:hlinkClick r:id="" action="ppaction://media"/>
          </p:cNvPr>
          <p:cNvPicPr>
            <a:picLocks noRot="1" noChangeAspect="1"/>
          </p:cNvPicPr>
          <p:nvPr>
            <a:wavAudioFile r:embed="rId1" name="MS900074828[2]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7988" y="7100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963613" y="6118225"/>
            <a:ext cx="72802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chemeClr val="hlink"/>
                </a:solidFill>
              </a:rPr>
              <a:t>Стали они жить втроём. Покажи нужную цифру</a:t>
            </a:r>
            <a:r>
              <a:rPr lang="ru-RU" sz="2400"/>
              <a:t>.</a:t>
            </a:r>
          </a:p>
        </p:txBody>
      </p:sp>
      <p:pic>
        <p:nvPicPr>
          <p:cNvPr id="2049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ь 8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8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465</Words>
  <Application>Microsoft Office PowerPoint</Application>
  <PresentationFormat>Экран (4:3)</PresentationFormat>
  <Paragraphs>67</Paragraphs>
  <Slides>20</Slides>
  <Notes>0</Notes>
  <HiddenSlides>0</HiddenSlides>
  <MMClips>36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Нина Крохалева</cp:lastModifiedBy>
  <cp:revision>198</cp:revision>
  <dcterms:modified xsi:type="dcterms:W3CDTF">2022-02-17T02:39:03Z</dcterms:modified>
</cp:coreProperties>
</file>